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56d9db27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56d9db27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556d9db271_0_5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556d9db271_0_5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556d9db271_0_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556d9db271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556d9db271_0_4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556d9db271_0_4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556d9db271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556d9db271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Wisconsin, indiana, yale, noao consortium cgm is abt 300 kpc in radius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Gravitationally bound region around galaxies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 of material for star formation and accretion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556d9db271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556d9db271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Qso absorption, emit a continuum, foreground cgm absorbs lights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556d9db271_0_5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556d9db271_0_5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556d9db271_0_2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556d9db271_0_2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556d9db271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556d9db271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556d9db271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556d9db271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556d9db271_0_3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556d9db271_0_3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556d9db271_0_3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556d9db271_0_3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Relationship Id="rId4" Type="http://schemas.openxmlformats.org/officeDocument/2006/relationships/image" Target="../media/image15.png"/><Relationship Id="rId5" Type="http://schemas.openxmlformats.org/officeDocument/2006/relationships/image" Target="../media/image10.png"/><Relationship Id="rId6" Type="http://schemas.openxmlformats.org/officeDocument/2006/relationships/image" Target="../media/image2.png"/><Relationship Id="rId7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gif"/><Relationship Id="rId4" Type="http://schemas.openxmlformats.org/officeDocument/2006/relationships/image" Target="../media/image11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gif"/><Relationship Id="rId4" Type="http://schemas.openxmlformats.org/officeDocument/2006/relationships/image" Target="../media/image13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18512" l="11137" r="15203" t="19049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311700" y="338475"/>
            <a:ext cx="8520600" cy="129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Simulating Galaxy Outflows in the Circumgalactic Medium</a:t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311700" y="34992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Gabriela Huckabee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SESE Thesis Defense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1 March 2019</a:t>
            </a:r>
            <a:endParaRPr sz="2400"/>
          </a:p>
        </p:txBody>
      </p:sp>
      <p:sp>
        <p:nvSpPr>
          <p:cNvPr id="57" name="Google Shape;57;p13"/>
          <p:cNvSpPr txBox="1"/>
          <p:nvPr/>
        </p:nvSpPr>
        <p:spPr>
          <a:xfrm>
            <a:off x="7281600" y="0"/>
            <a:ext cx="1862400" cy="3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ghuckabe@asu.edu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288" y="2550525"/>
            <a:ext cx="3105250" cy="98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20561" y="3563812"/>
            <a:ext cx="1116638" cy="928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77125" y="3436764"/>
            <a:ext cx="884419" cy="11824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 txBox="1"/>
          <p:nvPr/>
        </p:nvSpPr>
        <p:spPr>
          <a:xfrm>
            <a:off x="609600" y="4635150"/>
            <a:ext cx="7924800" cy="4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</a:rPr>
              <a:t>Defense Committee:  Joseph Foy, Evan Scannapieco, Rolf Jansen</a:t>
            </a:r>
            <a:endParaRPr sz="1800">
              <a:solidFill>
                <a:schemeClr val="lt2"/>
              </a:solidFill>
            </a:endParaRPr>
          </a:p>
        </p:txBody>
      </p:sp>
      <p:pic>
        <p:nvPicPr>
          <p:cNvPr id="62" name="Google Shape;62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32738" y="2663613"/>
            <a:ext cx="2892275" cy="75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Further Study</a:t>
            </a:r>
            <a:endParaRPr/>
          </a:p>
        </p:txBody>
      </p:sp>
      <p:sp>
        <p:nvSpPr>
          <p:cNvPr id="162" name="Google Shape;162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in magnetic fields (J’Neil Cottle is doing this currently!)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Find cause of coincidence in number densities (read-in error? Plotting incorrectly?)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Make higher resolution spectra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Make spectra code usable on supercomputer (fix imports)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Run longer, high-res simulations across the parameter space, setting checkpoints to output based on simulation time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 txBox="1"/>
          <p:nvPr>
            <p:ph idx="1" type="body"/>
          </p:nvPr>
        </p:nvSpPr>
        <p:spPr>
          <a:xfrm>
            <a:off x="136500" y="663225"/>
            <a:ext cx="3347700" cy="443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CGM simulations are slowly being improved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Metallicities may not be read into simulation correctly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NV is too abundant - simulations are not complete!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Need high-res, longer simulations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Metallicity is computationally inexpensive, and changes results slightly</a:t>
            </a:r>
            <a:endParaRPr sz="1600"/>
          </a:p>
        </p:txBody>
      </p:sp>
      <p:sp>
        <p:nvSpPr>
          <p:cNvPr id="168" name="Google Shape;168;p23"/>
          <p:cNvSpPr txBox="1"/>
          <p:nvPr/>
        </p:nvSpPr>
        <p:spPr>
          <a:xfrm>
            <a:off x="6046600" y="0"/>
            <a:ext cx="3097200" cy="3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Contact me at ghuckabe@asu.edu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69" name="Google Shape;169;p23"/>
          <p:cNvSpPr txBox="1"/>
          <p:nvPr/>
        </p:nvSpPr>
        <p:spPr>
          <a:xfrm>
            <a:off x="833300" y="143675"/>
            <a:ext cx="42312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Summary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70" name="Google Shape;170;p23"/>
          <p:cNvSpPr txBox="1"/>
          <p:nvPr>
            <p:ph idx="1" type="body"/>
          </p:nvPr>
        </p:nvSpPr>
        <p:spPr>
          <a:xfrm>
            <a:off x="3400600" y="3489825"/>
            <a:ext cx="5743200" cy="16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Acknowledgements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Joseph Foy, Evan Scannapieco, and Rolf Jansen for being by thesis advisors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J’Neil Cottle and Evan Scannapieco for serving as primary mentors on this project and conducting the projects that led to this one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Edward Buie II and William Gray for helping set up the non-equilibrium chemistry in this simulation and troubleshoot the chemistry errors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pic>
        <p:nvPicPr>
          <p:cNvPr id="171" name="Google Shape;17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3775" y="344425"/>
            <a:ext cx="5150603" cy="2655874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3"/>
          <p:cNvSpPr txBox="1"/>
          <p:nvPr/>
        </p:nvSpPr>
        <p:spPr>
          <a:xfrm>
            <a:off x="3863775" y="3000300"/>
            <a:ext cx="5295000" cy="2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</a:rPr>
              <a:t>Credits: Ettore Carretti, CSIRO (radio image); S-PASS survey team (radio data); Axel Mellinger, Central Michigan University (optical image); Eli Bressert, CSIRO (composition)</a:t>
            </a:r>
            <a:endParaRPr sz="10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78" name="Google Shape;178;p24"/>
          <p:cNvSpPr txBox="1"/>
          <p:nvPr>
            <p:ph idx="1" type="body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400"/>
              <a:t>Brüggen, M., &amp; Scannapieco, E. 2016, The Astrophysical Journal, 822, 31</a:t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400"/>
              <a:t>F Lang, P., &amp; C Smith, B. 2013, TheScientificWorldJournal, 2013, 157412</a:t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400"/>
              <a:t>Fryxell, B., Olson, K., Ricker, P., et al. 2000, The Astrophysical Journal Supplement Series, 131, 273</a:t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400"/>
              <a:t>Gray, W. J., &amp; Scannapieco, E. 2016, The Astrophysical Journal, 818, 198</a:t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400"/>
              <a:t>Gray, W. J., Scannapieco, E., &amp; Kasen, D. 2015, The Astrophysical Journal, 801, 107</a:t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400"/>
              <a:t>Hummels, C. B., Smith, B. D., &amp; Silvia, D. W. 2017, The Astrophysical Journal, 847, 59</a:t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400"/>
              <a:t>Lochhaas, C., Mathur, S., Frank, S., et al. 2018, arXiv preprint arXiv:1809.09122</a:t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400"/>
              <a:t>Scannapieco, E., &amp; Br ̈uggen, M. 2015, The Astrophysical Journal, 805, 158</a:t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400"/>
              <a:t>Scannapieco, E., Br ̈uggen, M., et al. 2018, The Astrophysical Journal, 864, 96</a:t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400"/>
              <a:t>Tumlinson, J., Peeples, M. S., &amp; Werk, J. K. 2017, Annual Review of Astronomy and Astrophysics, 55, 389</a:t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400"/>
              <a:t>Werk, J. K., Prochaska, J. X., Cantalupo, S., et al. 2016, The Astrophysical Journal, 833, 54</a:t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title"/>
          </p:nvPr>
        </p:nvSpPr>
        <p:spPr>
          <a:xfrm>
            <a:off x="311700" y="250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 - Circumgalactic Medium</a:t>
            </a:r>
            <a:endParaRPr/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0024" y="822750"/>
            <a:ext cx="3503950" cy="42888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/>
          <p:nvPr/>
        </p:nvSpPr>
        <p:spPr>
          <a:xfrm>
            <a:off x="6323975" y="4785300"/>
            <a:ext cx="22194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</a:rPr>
              <a:t>Hɑ outflows in M82 taken by WIYN</a:t>
            </a:r>
            <a:endParaRPr sz="1000">
              <a:solidFill>
                <a:schemeClr val="lt2"/>
              </a:solidFill>
            </a:endParaRPr>
          </a:p>
        </p:txBody>
      </p:sp>
      <p:sp>
        <p:nvSpPr>
          <p:cNvPr id="70" name="Google Shape;70;p14"/>
          <p:cNvSpPr/>
          <p:nvPr/>
        </p:nvSpPr>
        <p:spPr>
          <a:xfrm>
            <a:off x="739600" y="868650"/>
            <a:ext cx="7577400" cy="4197000"/>
          </a:xfrm>
          <a:prstGeom prst="ellipse">
            <a:avLst/>
          </a:prstGeom>
          <a:gradFill>
            <a:gsLst>
              <a:gs pos="0">
                <a:srgbClr val="FFFFFF">
                  <a:alpha val="0"/>
                </a:srgbClr>
              </a:gs>
              <a:gs pos="50000">
                <a:srgbClr val="FFFFFF">
                  <a:alpha val="0"/>
                </a:srgbClr>
              </a:gs>
              <a:gs pos="100000">
                <a:srgbClr val="9180BB"/>
              </a:gs>
            </a:gsLst>
            <a:path path="circle">
              <a:fillToRect b="50%" l="50%" r="50%" t="50%"/>
            </a:path>
            <a:tileRect/>
          </a:gradFill>
          <a:ln cap="flat" cmpd="sng" w="38100">
            <a:solidFill>
              <a:srgbClr val="EFEFE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4"/>
          <p:cNvSpPr txBox="1"/>
          <p:nvPr/>
        </p:nvSpPr>
        <p:spPr>
          <a:xfrm rot="-2302571">
            <a:off x="-73918" y="1378369"/>
            <a:ext cx="2971867" cy="38995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D9D9"/>
                </a:solidFill>
              </a:rPr>
              <a:t>Circumgalactic Medium (CGM)</a:t>
            </a:r>
            <a:endParaRPr>
              <a:solidFill>
                <a:srgbClr val="D9D9D9"/>
              </a:solidFill>
            </a:endParaRPr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2800" y="2853553"/>
            <a:ext cx="302525" cy="2854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" name="Google Shape;73;p14"/>
          <p:cNvCxnSpPr>
            <a:stCxn id="70" idx="2"/>
          </p:cNvCxnSpPr>
          <p:nvPr/>
        </p:nvCxnSpPr>
        <p:spPr>
          <a:xfrm>
            <a:off x="739600" y="2967150"/>
            <a:ext cx="3943200" cy="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stealth"/>
            <a:tailEnd len="med" w="med" type="none"/>
          </a:ln>
        </p:spPr>
      </p:cxnSp>
      <p:sp>
        <p:nvSpPr>
          <p:cNvPr id="74" name="Google Shape;74;p14"/>
          <p:cNvSpPr txBox="1"/>
          <p:nvPr/>
        </p:nvSpPr>
        <p:spPr>
          <a:xfrm>
            <a:off x="1244600" y="2435525"/>
            <a:ext cx="1377600" cy="5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FF00"/>
                </a:solidFill>
              </a:rPr>
              <a:t>300 kpc</a:t>
            </a:r>
            <a:endParaRPr sz="2400">
              <a:solidFill>
                <a:srgbClr val="00FF00"/>
              </a:solidFill>
            </a:endParaRPr>
          </a:p>
        </p:txBody>
      </p:sp>
      <p:cxnSp>
        <p:nvCxnSpPr>
          <p:cNvPr id="75" name="Google Shape;75;p14"/>
          <p:cNvCxnSpPr/>
          <p:nvPr/>
        </p:nvCxnSpPr>
        <p:spPr>
          <a:xfrm>
            <a:off x="4696550" y="2764275"/>
            <a:ext cx="302700" cy="0"/>
          </a:xfrm>
          <a:prstGeom prst="straightConnector1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med" w="med" type="diamond"/>
            <a:tailEnd len="med" w="med" type="diamond"/>
          </a:ln>
        </p:spPr>
      </p:cxnSp>
      <p:sp>
        <p:nvSpPr>
          <p:cNvPr id="76" name="Google Shape;76;p14"/>
          <p:cNvSpPr txBox="1"/>
          <p:nvPr/>
        </p:nvSpPr>
        <p:spPr>
          <a:xfrm>
            <a:off x="4345850" y="2327500"/>
            <a:ext cx="1004100" cy="2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FF00"/>
                </a:solidFill>
              </a:rPr>
              <a:t>~30 kpc</a:t>
            </a:r>
            <a:endParaRPr sz="1800">
              <a:solidFill>
                <a:srgbClr val="00FF00"/>
              </a:solidFill>
            </a:endParaRPr>
          </a:p>
        </p:txBody>
      </p:sp>
      <p:sp>
        <p:nvSpPr>
          <p:cNvPr id="77" name="Google Shape;77;p14"/>
          <p:cNvSpPr/>
          <p:nvPr/>
        </p:nvSpPr>
        <p:spPr>
          <a:xfrm>
            <a:off x="6639950" y="1913200"/>
            <a:ext cx="302700" cy="302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4"/>
          <p:cNvSpPr/>
          <p:nvPr/>
        </p:nvSpPr>
        <p:spPr>
          <a:xfrm>
            <a:off x="6806425" y="3584925"/>
            <a:ext cx="302700" cy="302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4"/>
          <p:cNvSpPr/>
          <p:nvPr/>
        </p:nvSpPr>
        <p:spPr>
          <a:xfrm>
            <a:off x="3132400" y="1422000"/>
            <a:ext cx="302700" cy="302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4"/>
          <p:cNvSpPr/>
          <p:nvPr/>
        </p:nvSpPr>
        <p:spPr>
          <a:xfrm>
            <a:off x="5141750" y="4550900"/>
            <a:ext cx="302700" cy="302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4"/>
          <p:cNvSpPr/>
          <p:nvPr/>
        </p:nvSpPr>
        <p:spPr>
          <a:xfrm>
            <a:off x="2930775" y="3451275"/>
            <a:ext cx="302700" cy="302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4"/>
          <p:cNvSpPr/>
          <p:nvPr/>
        </p:nvSpPr>
        <p:spPr>
          <a:xfrm>
            <a:off x="1260675" y="3350475"/>
            <a:ext cx="302700" cy="302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4"/>
          <p:cNvSpPr txBox="1"/>
          <p:nvPr/>
        </p:nvSpPr>
        <p:spPr>
          <a:xfrm>
            <a:off x="6268975" y="2112400"/>
            <a:ext cx="1377600" cy="5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~0.1 kpc</a:t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 - Quasi-Stellar Object (QSO) Spectra</a:t>
            </a:r>
            <a:endParaRPr/>
          </a:p>
        </p:txBody>
      </p:sp>
      <p:pic>
        <p:nvPicPr>
          <p:cNvPr id="89" name="Google Shape;89;p15"/>
          <p:cNvPicPr preferRelativeResize="0"/>
          <p:nvPr/>
        </p:nvPicPr>
        <p:blipFill rotWithShape="1">
          <a:blip r:embed="rId3">
            <a:alphaModFix/>
          </a:blip>
          <a:srcRect b="4212" l="13234" r="13446" t="1758"/>
          <a:stretch/>
        </p:blipFill>
        <p:spPr>
          <a:xfrm>
            <a:off x="2196088" y="528200"/>
            <a:ext cx="4751830" cy="45708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5"/>
          <p:cNvSpPr txBox="1"/>
          <p:nvPr/>
        </p:nvSpPr>
        <p:spPr>
          <a:xfrm>
            <a:off x="6993350" y="4686950"/>
            <a:ext cx="21507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</a:rPr>
              <a:t>Graphic made by Addison Wesley from Pearson Education.</a:t>
            </a:r>
            <a:endParaRPr sz="1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 - Cosmic Origins Spectrograph (Hubble)</a:t>
            </a:r>
            <a:endParaRPr/>
          </a:p>
        </p:txBody>
      </p:sp>
      <p:sp>
        <p:nvSpPr>
          <p:cNvPr id="96" name="Google Shape;96;p16"/>
          <p:cNvSpPr txBox="1"/>
          <p:nvPr>
            <p:ph idx="1" type="body"/>
          </p:nvPr>
        </p:nvSpPr>
        <p:spPr>
          <a:xfrm>
            <a:off x="311700" y="1152475"/>
            <a:ext cx="324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COS is an instrument on the Hubble Space Telescope that collects spectra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Presence of nitrogen species like NII and NIII - nitrogen exists in CGM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Presence of OVI means ions with lower potentials like NV should be present</a:t>
            </a:r>
            <a:endParaRPr/>
          </a:p>
        </p:txBody>
      </p:sp>
      <p:pic>
        <p:nvPicPr>
          <p:cNvPr id="97" name="Google Shape;97;p16"/>
          <p:cNvPicPr preferRelativeResize="0"/>
          <p:nvPr/>
        </p:nvPicPr>
        <p:blipFill rotWithShape="1">
          <a:blip r:embed="rId3">
            <a:alphaModFix/>
          </a:blip>
          <a:srcRect b="58331" l="20621" r="19311" t="8650"/>
          <a:stretch/>
        </p:blipFill>
        <p:spPr>
          <a:xfrm>
            <a:off x="3650245" y="1152475"/>
            <a:ext cx="5441630" cy="38698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8" name="Google Shape;98;p16"/>
          <p:cNvGrpSpPr/>
          <p:nvPr/>
        </p:nvGrpSpPr>
        <p:grpSpPr>
          <a:xfrm>
            <a:off x="4049150" y="3304250"/>
            <a:ext cx="482100" cy="482100"/>
            <a:chOff x="2499200" y="4405150"/>
            <a:chExt cx="482100" cy="482100"/>
          </a:xfrm>
        </p:grpSpPr>
        <p:cxnSp>
          <p:nvCxnSpPr>
            <p:cNvPr id="99" name="Google Shape;99;p16"/>
            <p:cNvCxnSpPr/>
            <p:nvPr/>
          </p:nvCxnSpPr>
          <p:spPr>
            <a:xfrm>
              <a:off x="2499200" y="4405150"/>
              <a:ext cx="482100" cy="482100"/>
            </a:xfrm>
            <a:prstGeom prst="straightConnector1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0" name="Google Shape;100;p16"/>
            <p:cNvCxnSpPr/>
            <p:nvPr/>
          </p:nvCxnSpPr>
          <p:spPr>
            <a:xfrm flipH="1">
              <a:off x="2499200" y="4405150"/>
              <a:ext cx="482100" cy="482100"/>
            </a:xfrm>
            <a:prstGeom prst="straightConnector1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01" name="Google Shape;101;p16"/>
          <p:cNvGrpSpPr/>
          <p:nvPr/>
        </p:nvGrpSpPr>
        <p:grpSpPr>
          <a:xfrm>
            <a:off x="6834275" y="3304250"/>
            <a:ext cx="482100" cy="482100"/>
            <a:chOff x="2499200" y="4405150"/>
            <a:chExt cx="482100" cy="482100"/>
          </a:xfrm>
        </p:grpSpPr>
        <p:cxnSp>
          <p:nvCxnSpPr>
            <p:cNvPr id="102" name="Google Shape;102;p16"/>
            <p:cNvCxnSpPr/>
            <p:nvPr/>
          </p:nvCxnSpPr>
          <p:spPr>
            <a:xfrm>
              <a:off x="2499200" y="4405150"/>
              <a:ext cx="482100" cy="482100"/>
            </a:xfrm>
            <a:prstGeom prst="straightConnector1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3" name="Google Shape;103;p16"/>
            <p:cNvCxnSpPr/>
            <p:nvPr/>
          </p:nvCxnSpPr>
          <p:spPr>
            <a:xfrm flipH="1">
              <a:off x="2499200" y="4405150"/>
              <a:ext cx="482100" cy="482100"/>
            </a:xfrm>
            <a:prstGeom prst="straightConnector1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04" name="Google Shape;104;p16"/>
          <p:cNvSpPr/>
          <p:nvPr/>
        </p:nvSpPr>
        <p:spPr>
          <a:xfrm>
            <a:off x="4686950" y="1720525"/>
            <a:ext cx="1312500" cy="572700"/>
          </a:xfrm>
          <a:prstGeom prst="rect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6"/>
          <p:cNvSpPr/>
          <p:nvPr/>
        </p:nvSpPr>
        <p:spPr>
          <a:xfrm>
            <a:off x="7275150" y="1720525"/>
            <a:ext cx="1086600" cy="572700"/>
          </a:xfrm>
          <a:prstGeom prst="rect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6"/>
          <p:cNvSpPr/>
          <p:nvPr/>
        </p:nvSpPr>
        <p:spPr>
          <a:xfrm>
            <a:off x="4879775" y="2384650"/>
            <a:ext cx="972000" cy="572700"/>
          </a:xfrm>
          <a:prstGeom prst="rect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6"/>
          <p:cNvSpPr/>
          <p:nvPr/>
        </p:nvSpPr>
        <p:spPr>
          <a:xfrm>
            <a:off x="7316375" y="2418375"/>
            <a:ext cx="448200" cy="572700"/>
          </a:xfrm>
          <a:prstGeom prst="rect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6"/>
          <p:cNvSpPr/>
          <p:nvPr/>
        </p:nvSpPr>
        <p:spPr>
          <a:xfrm>
            <a:off x="4822475" y="3957575"/>
            <a:ext cx="1086600" cy="572700"/>
          </a:xfrm>
          <a:prstGeom prst="rect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6"/>
          <p:cNvSpPr/>
          <p:nvPr/>
        </p:nvSpPr>
        <p:spPr>
          <a:xfrm>
            <a:off x="7179250" y="3924575"/>
            <a:ext cx="972000" cy="572700"/>
          </a:xfrm>
          <a:prstGeom prst="rect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6"/>
          <p:cNvSpPr txBox="1"/>
          <p:nvPr/>
        </p:nvSpPr>
        <p:spPr>
          <a:xfrm>
            <a:off x="5028100" y="2996025"/>
            <a:ext cx="6156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00FF"/>
                </a:solidFill>
              </a:rPr>
              <a:t>?</a:t>
            </a:r>
            <a:endParaRPr b="1" sz="4800">
              <a:solidFill>
                <a:srgbClr val="0000FF"/>
              </a:solidFill>
            </a:endParaRPr>
          </a:p>
        </p:txBody>
      </p:sp>
      <p:sp>
        <p:nvSpPr>
          <p:cNvPr id="111" name="Google Shape;111;p16"/>
          <p:cNvSpPr txBox="1"/>
          <p:nvPr/>
        </p:nvSpPr>
        <p:spPr>
          <a:xfrm>
            <a:off x="7657475" y="2996025"/>
            <a:ext cx="6156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00FF"/>
                </a:solidFill>
              </a:rPr>
              <a:t>?</a:t>
            </a:r>
            <a:endParaRPr b="1" sz="480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Methods - Nonuniform Initial Metallicity</a:t>
            </a:r>
            <a:endParaRPr/>
          </a:p>
        </p:txBody>
      </p:sp>
      <p:pic>
        <p:nvPicPr>
          <p:cNvPr id="117" name="Google Shape;11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0671" y="988050"/>
            <a:ext cx="4509295" cy="39856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" name="Google Shape;118;p17"/>
          <p:cNvCxnSpPr/>
          <p:nvPr/>
        </p:nvCxnSpPr>
        <p:spPr>
          <a:xfrm>
            <a:off x="1646505" y="2253293"/>
            <a:ext cx="2799600" cy="6234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9" name="Google Shape;119;p17"/>
          <p:cNvCxnSpPr/>
          <p:nvPr/>
        </p:nvCxnSpPr>
        <p:spPr>
          <a:xfrm rot="10800000">
            <a:off x="5057149" y="1748997"/>
            <a:ext cx="2551500" cy="4446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0" name="Google Shape;120;p17"/>
          <p:cNvSpPr txBox="1"/>
          <p:nvPr/>
        </p:nvSpPr>
        <p:spPr>
          <a:xfrm>
            <a:off x="577525" y="1855330"/>
            <a:ext cx="1679400" cy="3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Cloud Metallicity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21" name="Google Shape;121;p17"/>
          <p:cNvSpPr txBox="1"/>
          <p:nvPr/>
        </p:nvSpPr>
        <p:spPr>
          <a:xfrm>
            <a:off x="6887082" y="2124618"/>
            <a:ext cx="1679400" cy="3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Wind Metallicity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22" name="Google Shape;122;p17"/>
          <p:cNvPicPr preferRelativeResize="0"/>
          <p:nvPr/>
        </p:nvPicPr>
        <p:blipFill rotWithShape="1">
          <a:blip r:embed="rId4">
            <a:alphaModFix/>
          </a:blip>
          <a:srcRect b="21275" l="25382" r="11194" t="54789"/>
          <a:stretch/>
        </p:blipFill>
        <p:spPr>
          <a:xfrm>
            <a:off x="190666" y="1855325"/>
            <a:ext cx="8762674" cy="186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 txBox="1"/>
          <p:nvPr>
            <p:ph type="title"/>
          </p:nvPr>
        </p:nvSpPr>
        <p:spPr>
          <a:xfrm>
            <a:off x="311700" y="148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- Slice plots</a:t>
            </a:r>
            <a:endParaRPr/>
          </a:p>
        </p:txBody>
      </p:sp>
      <p:pic>
        <p:nvPicPr>
          <p:cNvPr id="128" name="Google Shape;12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8300" y="1055989"/>
            <a:ext cx="4568300" cy="303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056013"/>
            <a:ext cx="4568300" cy="3031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8"/>
          <p:cNvSpPr txBox="1"/>
          <p:nvPr/>
        </p:nvSpPr>
        <p:spPr>
          <a:xfrm>
            <a:off x="1238475" y="4087525"/>
            <a:ext cx="1869000" cy="6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Uniform Run</a:t>
            </a:r>
            <a:endParaRPr>
              <a:solidFill>
                <a:schemeClr val="l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NV number density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131" name="Google Shape;131;p18"/>
          <p:cNvSpPr txBox="1"/>
          <p:nvPr/>
        </p:nvSpPr>
        <p:spPr>
          <a:xfrm>
            <a:off x="5951750" y="4087525"/>
            <a:ext cx="1869000" cy="6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Uniform Run</a:t>
            </a:r>
            <a:endParaRPr>
              <a:solidFill>
                <a:schemeClr val="l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OVI number density</a:t>
            </a:r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/>
          <p:nvPr>
            <p:ph type="title"/>
          </p:nvPr>
        </p:nvSpPr>
        <p:spPr>
          <a:xfrm>
            <a:off x="311700" y="178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- Slice Plots</a:t>
            </a:r>
            <a:endParaRPr/>
          </a:p>
        </p:txBody>
      </p:sp>
      <p:pic>
        <p:nvPicPr>
          <p:cNvPr id="137" name="Google Shape;13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7475" y="1056587"/>
            <a:ext cx="4566526" cy="303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54" y="1056584"/>
            <a:ext cx="4566526" cy="3030329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9"/>
          <p:cNvSpPr txBox="1"/>
          <p:nvPr/>
        </p:nvSpPr>
        <p:spPr>
          <a:xfrm>
            <a:off x="1238475" y="4087525"/>
            <a:ext cx="1869000" cy="6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Low wind/cloud Run</a:t>
            </a:r>
            <a:endParaRPr>
              <a:solidFill>
                <a:schemeClr val="l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NV number density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140" name="Google Shape;140;p19"/>
          <p:cNvSpPr txBox="1"/>
          <p:nvPr/>
        </p:nvSpPr>
        <p:spPr>
          <a:xfrm>
            <a:off x="5926238" y="4087525"/>
            <a:ext cx="1869000" cy="6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Low wind/cloud Run</a:t>
            </a:r>
            <a:endParaRPr>
              <a:solidFill>
                <a:schemeClr val="l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OVI number density</a:t>
            </a:r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- Number Density Evolution</a:t>
            </a:r>
            <a:endParaRPr/>
          </a:p>
        </p:txBody>
      </p:sp>
      <p:pic>
        <p:nvPicPr>
          <p:cNvPr id="146" name="Google Shape;146;p20"/>
          <p:cNvPicPr preferRelativeResize="0"/>
          <p:nvPr/>
        </p:nvPicPr>
        <p:blipFill rotWithShape="1">
          <a:blip r:embed="rId3">
            <a:alphaModFix/>
          </a:blip>
          <a:srcRect b="0" l="2698" r="5524" t="4625"/>
          <a:stretch/>
        </p:blipFill>
        <p:spPr>
          <a:xfrm>
            <a:off x="0" y="1364550"/>
            <a:ext cx="4670075" cy="363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0"/>
          <p:cNvPicPr preferRelativeResize="0"/>
          <p:nvPr/>
        </p:nvPicPr>
        <p:blipFill rotWithShape="1">
          <a:blip r:embed="rId4">
            <a:alphaModFix/>
          </a:blip>
          <a:srcRect b="0" l="2699" r="7332" t="4625"/>
          <a:stretch/>
        </p:blipFill>
        <p:spPr>
          <a:xfrm>
            <a:off x="4565900" y="1364550"/>
            <a:ext cx="4578099" cy="363947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0"/>
          <p:cNvSpPr/>
          <p:nvPr/>
        </p:nvSpPr>
        <p:spPr>
          <a:xfrm>
            <a:off x="1753475" y="2846800"/>
            <a:ext cx="1732800" cy="900600"/>
          </a:xfrm>
          <a:prstGeom prst="ellipse">
            <a:avLst/>
          </a:prstGeom>
          <a:noFill/>
          <a:ln cap="flat" cmpd="sng" w="2857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0"/>
          <p:cNvSpPr/>
          <p:nvPr/>
        </p:nvSpPr>
        <p:spPr>
          <a:xfrm>
            <a:off x="6341125" y="2957925"/>
            <a:ext cx="1732800" cy="900600"/>
          </a:xfrm>
          <a:prstGeom prst="ellipse">
            <a:avLst/>
          </a:prstGeom>
          <a:noFill/>
          <a:ln cap="flat" cmpd="sng" w="2857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- Spectra</a:t>
            </a:r>
            <a:endParaRPr/>
          </a:p>
        </p:txBody>
      </p:sp>
      <p:sp>
        <p:nvSpPr>
          <p:cNvPr id="155" name="Google Shape;155;p21"/>
          <p:cNvSpPr txBox="1"/>
          <p:nvPr>
            <p:ph idx="1" type="body"/>
          </p:nvPr>
        </p:nvSpPr>
        <p:spPr>
          <a:xfrm>
            <a:off x="311700" y="4419975"/>
            <a:ext cx="8520600" cy="49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Spectra from uniform run from checkpoint 0 to 20</a:t>
            </a:r>
            <a:endParaRPr/>
          </a:p>
        </p:txBody>
      </p:sp>
      <p:pic>
        <p:nvPicPr>
          <p:cNvPr id="156" name="Google Shape;15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063" y="1170125"/>
            <a:ext cx="8881875" cy="296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